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Work Sans Medium"/>
      <p:regular r:id="rId23"/>
      <p:bold r:id="rId24"/>
      <p:italic r:id="rId25"/>
      <p:boldItalic r:id="rId26"/>
    </p:embeddedFont>
    <p:embeddedFont>
      <p:font typeface="Work Sans"/>
      <p:regular r:id="rId27"/>
      <p:bold r:id="rId28"/>
      <p:italic r:id="rId29"/>
      <p:boldItalic r:id="rId30"/>
    </p:embeddedFont>
    <p:embeddedFont>
      <p:font typeface="Chakra Petch SemiBold"/>
      <p:regular r:id="rId31"/>
      <p:bold r:id="rId32"/>
      <p:italic r:id="rId33"/>
      <p:boldItalic r:id="rId34"/>
    </p:embeddedFont>
    <p:embeddedFont>
      <p:font typeface="DM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WorkSansMedium-bold.fntdata"/><Relationship Id="rId23" Type="http://schemas.openxmlformats.org/officeDocument/2006/relationships/font" Target="fonts/WorkSans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WorkSansMedium-boldItalic.fntdata"/><Relationship Id="rId25" Type="http://schemas.openxmlformats.org/officeDocument/2006/relationships/font" Target="fonts/WorkSansMedium-italic.fntdata"/><Relationship Id="rId28" Type="http://schemas.openxmlformats.org/officeDocument/2006/relationships/font" Target="fonts/WorkSans-bold.fntdata"/><Relationship Id="rId27" Type="http://schemas.openxmlformats.org/officeDocument/2006/relationships/font" Target="fonts/Work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Work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hakraPetchSemiBold-regular.fntdata"/><Relationship Id="rId30" Type="http://schemas.openxmlformats.org/officeDocument/2006/relationships/font" Target="fonts/WorkSans-boldItalic.fntdata"/><Relationship Id="rId11" Type="http://schemas.openxmlformats.org/officeDocument/2006/relationships/slide" Target="slides/slide6.xml"/><Relationship Id="rId33" Type="http://schemas.openxmlformats.org/officeDocument/2006/relationships/font" Target="fonts/ChakraPetchSemiBold-italic.fntdata"/><Relationship Id="rId10" Type="http://schemas.openxmlformats.org/officeDocument/2006/relationships/slide" Target="slides/slide5.xml"/><Relationship Id="rId32" Type="http://schemas.openxmlformats.org/officeDocument/2006/relationships/font" Target="fonts/ChakraPetchSemiBold-bold.fntdata"/><Relationship Id="rId13" Type="http://schemas.openxmlformats.org/officeDocument/2006/relationships/slide" Target="slides/slide8.xml"/><Relationship Id="rId35" Type="http://schemas.openxmlformats.org/officeDocument/2006/relationships/font" Target="fonts/DMSans-regular.fntdata"/><Relationship Id="rId12" Type="http://schemas.openxmlformats.org/officeDocument/2006/relationships/slide" Target="slides/slide7.xml"/><Relationship Id="rId34" Type="http://schemas.openxmlformats.org/officeDocument/2006/relationships/font" Target="fonts/ChakraPetchSemiBold-boldItalic.fntdata"/><Relationship Id="rId15" Type="http://schemas.openxmlformats.org/officeDocument/2006/relationships/font" Target="fonts/Roboto-regular.fntdata"/><Relationship Id="rId37" Type="http://schemas.openxmlformats.org/officeDocument/2006/relationships/font" Target="fonts/DMSans-italic.fntdata"/><Relationship Id="rId14" Type="http://schemas.openxmlformats.org/officeDocument/2006/relationships/slide" Target="slides/slide9.xml"/><Relationship Id="rId36" Type="http://schemas.openxmlformats.org/officeDocument/2006/relationships/font" Target="fonts/DMSans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38" Type="http://schemas.openxmlformats.org/officeDocument/2006/relationships/font" Target="fonts/DMSans-boldItalic.fntdata"/><Relationship Id="rId19" Type="http://schemas.openxmlformats.org/officeDocument/2006/relationships/font" Target="fonts/Poppins-regular.fntdata"/><Relationship Id="rId18" Type="http://schemas.openxmlformats.org/officeDocument/2006/relationships/font" Target="fonts/Roboto-boldItalic.fntdata"/></Relationships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presentation delivers a comprehensive data-driven </a:t>
            </a:r>
            <a:r>
              <a:rPr lang="en"/>
              <a:t>analysis of salary disparities within the tech industry, emphasizing the ongoing wage gaps that exist even in a sector renowned for it innovation and progress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dad55ef69b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dad55ef69b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at the forefront of technological </a:t>
            </a:r>
            <a:r>
              <a:rPr lang="en"/>
              <a:t>advancement</a:t>
            </a:r>
            <a:r>
              <a:rPr lang="en"/>
              <a:t>, the tech industry still faces </a:t>
            </a:r>
            <a:r>
              <a:rPr lang="en"/>
              <a:t>significant</a:t>
            </a:r>
            <a:r>
              <a:rPr lang="en"/>
              <a:t> wage disparities. The average salary for males in software engineering is $177,861, compared to $145,974 for females, leading to  gender wage gap of $31,887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dad55ef69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dad55ef69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db3362e37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db3362e37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dad55ef69b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dad55ef69b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dad55ef69b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dad55ef69b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77c43cc511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77c43cc511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77c43cc511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77c43cc511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dad55ef69b_1_1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dad55ef69b_1_1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00184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83700" y="-40200"/>
            <a:ext cx="9311400" cy="5223900"/>
          </a:xfrm>
          <a:prstGeom prst="rtTriangle">
            <a:avLst/>
          </a:prstGeom>
          <a:solidFill>
            <a:srgbClr val="010F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093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942800" y="2986325"/>
            <a:ext cx="72585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300"/>
              </a:buClr>
              <a:buSzPts val="2100"/>
              <a:buNone/>
              <a:defRPr sz="2100">
                <a:solidFill>
                  <a:srgbClr val="FF83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590000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98400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" type="secHead">
  <p:cSld name="SECTION_HEADER">
    <p:bg>
      <p:bgPr>
        <a:solidFill>
          <a:srgbClr val="00BFBF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option 1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2040000" y="630213"/>
            <a:ext cx="55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2184700" y="1388100"/>
            <a:ext cx="6647700" cy="29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340283" y="4513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 b="1" sz="13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buNone/>
              <a:defRPr b="1" sz="13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buNone/>
              <a:defRPr b="1" sz="13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buNone/>
              <a:defRPr b="1" sz="13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buNone/>
              <a:defRPr b="1" sz="13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buNone/>
              <a:defRPr b="1" sz="13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buNone/>
              <a:defRPr b="1" sz="13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buNone/>
              <a:defRPr b="1" sz="13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buNone/>
              <a:defRPr b="1" sz="13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woColTx">
  <p:cSld name="TITLE_AND_TWO_COLUMNS">
    <p:bg>
      <p:bgPr>
        <a:solidFill>
          <a:srgbClr val="00184F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6691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898788" y="1543975"/>
            <a:ext cx="36081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637088" y="1543975"/>
            <a:ext cx="36081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0100" y="0"/>
            <a:ext cx="1483900" cy="135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50" y="4147700"/>
            <a:ext cx="1184500" cy="92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TITLE_AND_TWO_COLUMNS_1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6691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400"/>
              <a:buNone/>
              <a:defRPr>
                <a:solidFill>
                  <a:srgbClr val="0018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2800"/>
              <a:buNone/>
              <a:defRPr>
                <a:solidFill>
                  <a:srgbClr val="00184F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898788" y="1543975"/>
            <a:ext cx="36081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100">
                <a:solidFill>
                  <a:srgbClr val="00184F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100">
                <a:solidFill>
                  <a:srgbClr val="00184F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100">
                <a:solidFill>
                  <a:srgbClr val="00184F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100">
                <a:solidFill>
                  <a:srgbClr val="00184F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100">
                <a:solidFill>
                  <a:srgbClr val="00184F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100">
                <a:solidFill>
                  <a:srgbClr val="00184F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100">
                <a:solidFill>
                  <a:srgbClr val="00184F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100">
                <a:solidFill>
                  <a:srgbClr val="00184F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100">
                <a:solidFill>
                  <a:srgbClr val="00184F"/>
                </a:solidFill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4637088" y="1543975"/>
            <a:ext cx="3608100" cy="30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300"/>
              <a:buChar char="●"/>
              <a:defRPr sz="1100">
                <a:solidFill>
                  <a:srgbClr val="00184F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100">
                <a:solidFill>
                  <a:srgbClr val="00184F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100">
                <a:solidFill>
                  <a:srgbClr val="00184F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100">
                <a:solidFill>
                  <a:srgbClr val="00184F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100">
                <a:solidFill>
                  <a:srgbClr val="00184F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100">
                <a:solidFill>
                  <a:srgbClr val="00184F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●"/>
              <a:defRPr sz="1100">
                <a:solidFill>
                  <a:srgbClr val="00184F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○"/>
              <a:defRPr sz="1100">
                <a:solidFill>
                  <a:srgbClr val="00184F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100"/>
              <a:buChar char="■"/>
              <a:defRPr sz="1100">
                <a:solidFill>
                  <a:srgbClr val="00184F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" name="Google Shape;3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0100" y="0"/>
            <a:ext cx="1483900" cy="135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50" y="4147700"/>
            <a:ext cx="1184500" cy="92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931687" y="4066925"/>
            <a:ext cx="1212325" cy="135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FBF"/>
              </a:buClr>
              <a:buSzPts val="2100"/>
              <a:buNone/>
              <a:defRPr sz="2100">
                <a:solidFill>
                  <a:srgbClr val="00BFB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10F35"/>
              </a:buClr>
              <a:buSzPts val="2400"/>
              <a:buFont typeface="Poppins"/>
              <a:buNone/>
              <a:defRPr b="1" sz="2400">
                <a:solidFill>
                  <a:srgbClr val="010F35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800"/>
              <a:buFont typeface="Poppins"/>
              <a:buChar char="●"/>
              <a:defRPr sz="1800"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●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○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84F"/>
              </a:buClr>
              <a:buSzPts val="1400"/>
              <a:buFont typeface="Poppins"/>
              <a:buChar char="■"/>
              <a:defRPr>
                <a:solidFill>
                  <a:srgbClr val="00184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11758" y="4745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Breaking down the code: Wage equity in software engineering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942800" y="2605325"/>
            <a:ext cx="72585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Data-Driven Analysis of Salary Patterns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1623250" y="2750050"/>
            <a:ext cx="21072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3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0" y="78975"/>
            <a:ext cx="7848600" cy="128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an industry driving innovation, wage gaps persist</a:t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5096375" y="4035900"/>
            <a:ext cx="21984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3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89350" y="3544750"/>
            <a:ext cx="1212325" cy="135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7464025" y="-8"/>
            <a:ext cx="1679975" cy="1589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 title="ChatGPT Image Aug 25, 2025, 12_10_01 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6713" y="1368075"/>
            <a:ext cx="3935176" cy="373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2040000" y="630213"/>
            <a:ext cx="55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18% Gender Wage Gap 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2184700" y="1388100"/>
            <a:ext cx="6647700" cy="29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gender wage gap in the tech industry </a:t>
            </a:r>
            <a:r>
              <a:rPr lang="en">
                <a:solidFill>
                  <a:srgbClr val="FF8300"/>
                </a:solidFill>
              </a:rPr>
              <a:t>stands at 18%,</a:t>
            </a:r>
            <a:r>
              <a:rPr lang="en"/>
              <a:t> highlighting a crucial area that required attention and action to promote equity and fairness in compensation across a sample of 1000 employees</a:t>
            </a:r>
            <a:endParaRPr b="1">
              <a:solidFill>
                <a:srgbClr val="FF83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898800" y="779400"/>
            <a:ext cx="420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60">
                <a:solidFill>
                  <a:srgbClr val="00C4C4"/>
                </a:solidFill>
              </a:rPr>
              <a:t>Our Journey and Challenges</a:t>
            </a:r>
            <a:endParaRPr sz="2660">
              <a:solidFill>
                <a:srgbClr val="00C4C4"/>
              </a:solidFill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0100" y="0"/>
            <a:ext cx="1483900" cy="13521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/>
          <p:nvPr/>
        </p:nvSpPr>
        <p:spPr>
          <a:xfrm>
            <a:off x="-44575" y="1265825"/>
            <a:ext cx="5009700" cy="26700"/>
          </a:xfrm>
          <a:prstGeom prst="rect">
            <a:avLst/>
          </a:prstGeom>
          <a:solidFill>
            <a:srgbClr val="001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6"/>
          <p:cNvGrpSpPr/>
          <p:nvPr/>
        </p:nvGrpSpPr>
        <p:grpSpPr>
          <a:xfrm>
            <a:off x="6858000" y="2295575"/>
            <a:ext cx="2286000" cy="2847950"/>
            <a:chOff x="0" y="2295575"/>
            <a:chExt cx="2286000" cy="2847950"/>
          </a:xfrm>
        </p:grpSpPr>
        <p:grpSp>
          <p:nvGrpSpPr>
            <p:cNvPr id="85" name="Google Shape;85;p16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86" name="Google Shape;86;p16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16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" name="Google Shape;88;p16"/>
            <p:cNvSpPr txBox="1"/>
            <p:nvPr/>
          </p:nvSpPr>
          <p:spPr>
            <a:xfrm>
              <a:off x="216291" y="2441107"/>
              <a:ext cx="8712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sz="10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" name="Google Shape;89;p16"/>
            <p:cNvSpPr txBox="1"/>
            <p:nvPr/>
          </p:nvSpPr>
          <p:spPr>
            <a:xfrm>
              <a:off x="216300" y="3050050"/>
              <a:ext cx="18534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Dashboard Development</a:t>
              </a:r>
              <a:endParaRPr b="1" sz="12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" name="Google Shape;90;p16"/>
            <p:cNvSpPr txBox="1"/>
            <p:nvPr/>
          </p:nvSpPr>
          <p:spPr>
            <a:xfrm>
              <a:off x="216300" y="3896950"/>
              <a:ext cx="18534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Culminated in the design and development of a comprehensive dashboards that visualizes </a:t>
              </a: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salary</a:t>
              </a: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 data making insight accessible</a:t>
              </a: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9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" name="Google Shape;91;p16"/>
          <p:cNvGrpSpPr/>
          <p:nvPr/>
        </p:nvGrpSpPr>
        <p:grpSpPr>
          <a:xfrm>
            <a:off x="4572000" y="2295575"/>
            <a:ext cx="2286000" cy="2847950"/>
            <a:chOff x="0" y="2295575"/>
            <a:chExt cx="2286000" cy="2847950"/>
          </a:xfrm>
        </p:grpSpPr>
        <p:grpSp>
          <p:nvGrpSpPr>
            <p:cNvPr id="92" name="Google Shape;92;p16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93" name="Google Shape;93;p16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16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" name="Google Shape;95;p16"/>
            <p:cNvSpPr txBox="1"/>
            <p:nvPr/>
          </p:nvSpPr>
          <p:spPr>
            <a:xfrm>
              <a:off x="216291" y="2441107"/>
              <a:ext cx="8712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10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6" name="Google Shape;96;p16"/>
            <p:cNvSpPr txBox="1"/>
            <p:nvPr/>
          </p:nvSpPr>
          <p:spPr>
            <a:xfrm>
              <a:off x="216300" y="3050050"/>
              <a:ext cx="18534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Focus on Software Engineering</a:t>
              </a:r>
              <a:endParaRPr b="1" sz="12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7" name="Google Shape;97;p16"/>
            <p:cNvSpPr txBox="1"/>
            <p:nvPr/>
          </p:nvSpPr>
          <p:spPr>
            <a:xfrm>
              <a:off x="216300" y="3896950"/>
              <a:ext cx="18534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Refined the research focus specifically to the software engineering sector, aiming for more targeted analysis of wage equity</a:t>
              </a:r>
              <a:endParaRPr sz="9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98" name="Google Shape;98;p16"/>
            <p:cNvCxnSpPr/>
            <p:nvPr/>
          </p:nvCxnSpPr>
          <p:spPr>
            <a:xfrm>
              <a:off x="2286000" y="2295575"/>
              <a:ext cx="0" cy="28374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99" name="Google Shape;99;p16"/>
          <p:cNvGrpSpPr/>
          <p:nvPr/>
        </p:nvGrpSpPr>
        <p:grpSpPr>
          <a:xfrm>
            <a:off x="2286000" y="2295575"/>
            <a:ext cx="2286000" cy="2847950"/>
            <a:chOff x="0" y="2295575"/>
            <a:chExt cx="2286000" cy="2847950"/>
          </a:xfrm>
        </p:grpSpPr>
        <p:grpSp>
          <p:nvGrpSpPr>
            <p:cNvPr id="100" name="Google Shape;100;p16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01" name="Google Shape;101;p16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6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3" name="Google Shape;103;p16"/>
            <p:cNvSpPr txBox="1"/>
            <p:nvPr/>
          </p:nvSpPr>
          <p:spPr>
            <a:xfrm>
              <a:off x="216291" y="2441107"/>
              <a:ext cx="8712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4" name="Google Shape;104;p16"/>
            <p:cNvSpPr txBox="1"/>
            <p:nvPr/>
          </p:nvSpPr>
          <p:spPr>
            <a:xfrm>
              <a:off x="216300" y="3050050"/>
              <a:ext cx="18534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Collection Challenges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5" name="Google Shape;105;p16"/>
            <p:cNvSpPr txBox="1"/>
            <p:nvPr/>
          </p:nvSpPr>
          <p:spPr>
            <a:xfrm>
              <a:off x="216300" y="3896950"/>
              <a:ext cx="18534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Encountered</a:t>
              </a: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significant</a:t>
              </a: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challenges in data collection, including inconsistencies and gaps in </a:t>
              </a: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available</a:t>
              </a: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salary data, requiring innovative solutions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6" name="Google Shape;106;p16"/>
            <p:cNvCxnSpPr/>
            <p:nvPr/>
          </p:nvCxnSpPr>
          <p:spPr>
            <a:xfrm>
              <a:off x="2286000" y="2295575"/>
              <a:ext cx="0" cy="2837400"/>
            </a:xfrm>
            <a:prstGeom prst="straightConnector1">
              <a:avLst/>
            </a:prstGeom>
            <a:noFill/>
            <a:ln cap="flat" cmpd="sng" w="9525">
              <a:solidFill>
                <a:srgbClr val="83E3DA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07" name="Google Shape;107;p16"/>
          <p:cNvGrpSpPr/>
          <p:nvPr/>
        </p:nvGrpSpPr>
        <p:grpSpPr>
          <a:xfrm>
            <a:off x="0" y="2295575"/>
            <a:ext cx="2286000" cy="2847950"/>
            <a:chOff x="0" y="2295575"/>
            <a:chExt cx="2286000" cy="2847950"/>
          </a:xfrm>
        </p:grpSpPr>
        <p:grpSp>
          <p:nvGrpSpPr>
            <p:cNvPr id="108" name="Google Shape;108;p16"/>
            <p:cNvGrpSpPr/>
            <p:nvPr/>
          </p:nvGrpSpPr>
          <p:grpSpPr>
            <a:xfrm>
              <a:off x="0" y="2295575"/>
              <a:ext cx="2286000" cy="2847950"/>
              <a:chOff x="0" y="2295575"/>
              <a:chExt cx="2286000" cy="2847950"/>
            </a:xfrm>
          </p:grpSpPr>
          <p:sp>
            <p:nvSpPr>
              <p:cNvPr id="109" name="Google Shape;109;p16"/>
              <p:cNvSpPr/>
              <p:nvPr/>
            </p:nvSpPr>
            <p:spPr>
              <a:xfrm>
                <a:off x="0" y="2823925"/>
                <a:ext cx="2286000" cy="2319600"/>
              </a:xfrm>
              <a:prstGeom prst="rect">
                <a:avLst/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16"/>
              <p:cNvSpPr/>
              <p:nvPr/>
            </p:nvSpPr>
            <p:spPr>
              <a:xfrm>
                <a:off x="0" y="2295575"/>
                <a:ext cx="2286000" cy="53700"/>
              </a:xfrm>
              <a:prstGeom prst="rect">
                <a:avLst/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" name="Google Shape;111;p16"/>
            <p:cNvSpPr txBox="1"/>
            <p:nvPr/>
          </p:nvSpPr>
          <p:spPr>
            <a:xfrm>
              <a:off x="216291" y="2441107"/>
              <a:ext cx="871200" cy="2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000">
                  <a:solidFill>
                    <a:srgbClr val="1B786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1000">
                <a:solidFill>
                  <a:srgbClr val="1B786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" name="Google Shape;112;p16"/>
            <p:cNvSpPr txBox="1"/>
            <p:nvPr/>
          </p:nvSpPr>
          <p:spPr>
            <a:xfrm>
              <a:off x="216300" y="3050050"/>
              <a:ext cx="18534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Initial Analysis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16"/>
            <p:cNvSpPr txBox="1"/>
            <p:nvPr/>
          </p:nvSpPr>
          <p:spPr>
            <a:xfrm>
              <a:off x="216300" y="3896950"/>
              <a:ext cx="18534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Commenced with a broad wage analysis across various sectors to understand </a:t>
              </a: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general</a:t>
              </a: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salary patterns in the tech industry, leading to the discovery of wage gaps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14" name="Google Shape;114;p16"/>
            <p:cNvCxnSpPr/>
            <p:nvPr/>
          </p:nvCxnSpPr>
          <p:spPr>
            <a:xfrm>
              <a:off x="2286000" y="2295575"/>
              <a:ext cx="0" cy="2837400"/>
            </a:xfrm>
            <a:prstGeom prst="straightConnector1">
              <a:avLst/>
            </a:prstGeom>
            <a:noFill/>
            <a:ln cap="flat" cmpd="sng" w="9525">
              <a:solidFill>
                <a:srgbClr val="83E3DA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0100" y="0"/>
            <a:ext cx="1483900" cy="135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>
            <p:ph type="title"/>
          </p:nvPr>
        </p:nvSpPr>
        <p:spPr>
          <a:xfrm>
            <a:off x="267375" y="718550"/>
            <a:ext cx="7737000" cy="8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60">
                <a:solidFill>
                  <a:srgbClr val="00C4C4"/>
                </a:solidFill>
              </a:rPr>
              <a:t>Education Impact of Compensation</a:t>
            </a:r>
            <a:endParaRPr sz="2660">
              <a:solidFill>
                <a:srgbClr val="00C4C4"/>
              </a:solidFill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-44575" y="1265825"/>
            <a:ext cx="5009700" cy="26700"/>
          </a:xfrm>
          <a:prstGeom prst="rect">
            <a:avLst/>
          </a:prstGeom>
          <a:solidFill>
            <a:srgbClr val="FF8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" name="Google Shape;122;p17"/>
          <p:cNvGrpSpPr/>
          <p:nvPr/>
        </p:nvGrpSpPr>
        <p:grpSpPr>
          <a:xfrm>
            <a:off x="410973" y="2297248"/>
            <a:ext cx="2296973" cy="1948221"/>
            <a:chOff x="3048000" y="1200150"/>
            <a:chExt cx="3048000" cy="2743200"/>
          </a:xfrm>
        </p:grpSpPr>
        <p:sp>
          <p:nvSpPr>
            <p:cNvPr id="123" name="Google Shape;123;p17"/>
            <p:cNvSpPr/>
            <p:nvPr/>
          </p:nvSpPr>
          <p:spPr>
            <a:xfrm>
              <a:off x="3048000" y="1200150"/>
              <a:ext cx="3048000" cy="2743200"/>
            </a:xfrm>
            <a:prstGeom prst="rect">
              <a:avLst/>
            </a:prstGeom>
            <a:gradFill>
              <a:gsLst>
                <a:gs pos="0">
                  <a:srgbClr val="1B849F"/>
                </a:gs>
                <a:gs pos="31000">
                  <a:srgbClr val="0E4250"/>
                </a:gs>
                <a:gs pos="52000">
                  <a:srgbClr val="072128"/>
                </a:gs>
                <a:gs pos="100000">
                  <a:srgbClr val="000000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64950" lIns="64950" spcFirstLastPara="1" rIns="64950" wrap="square" tIns="649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94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24" name="Google Shape;124;p17"/>
            <p:cNvSpPr txBox="1"/>
            <p:nvPr/>
          </p:nvSpPr>
          <p:spPr>
            <a:xfrm>
              <a:off x="3162300" y="2843850"/>
              <a:ext cx="2819400" cy="98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64950" lIns="64950" spcFirstLastPara="1" rIns="64950" wrap="square" tIns="64950">
              <a:normAutofit fontScale="70000" lnSpcReduction="20000"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Work Sans Medium"/>
                  <a:ea typeface="Work Sans Medium"/>
                  <a:cs typeface="Work Sans Medium"/>
                  <a:sym typeface="Work Sans Medium"/>
                </a:rPr>
                <a:t>PHD</a:t>
              </a:r>
              <a:endParaRPr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8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rPr>
                <a:t>Individuals with a PhD command the highest salaries in the software engineering field. This highlights the importance of advanced education in achieving higher remuneration</a:t>
              </a:r>
              <a:endParaRPr sz="10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25" name="Google Shape;125;p17"/>
            <p:cNvSpPr txBox="1"/>
            <p:nvPr/>
          </p:nvSpPr>
          <p:spPr>
            <a:xfrm>
              <a:off x="3162300" y="1314450"/>
              <a:ext cx="2819400" cy="15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4950" lIns="64950" spcFirstLastPara="1" rIns="0" wrap="square" tIns="64950">
              <a:normAutofit fontScale="55000"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528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rPr>
                <a:t>$181,871</a:t>
              </a:r>
              <a:endParaRPr sz="7528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126" name="Google Shape;126;p17"/>
          <p:cNvGrpSpPr/>
          <p:nvPr/>
        </p:nvGrpSpPr>
        <p:grpSpPr>
          <a:xfrm>
            <a:off x="2707948" y="2297248"/>
            <a:ext cx="2296973" cy="1948221"/>
            <a:chOff x="3048000" y="1200150"/>
            <a:chExt cx="3048000" cy="2743200"/>
          </a:xfrm>
        </p:grpSpPr>
        <p:sp>
          <p:nvSpPr>
            <p:cNvPr id="127" name="Google Shape;127;p17"/>
            <p:cNvSpPr/>
            <p:nvPr/>
          </p:nvSpPr>
          <p:spPr>
            <a:xfrm>
              <a:off x="3048000" y="1200150"/>
              <a:ext cx="3048000" cy="2743200"/>
            </a:xfrm>
            <a:prstGeom prst="rect">
              <a:avLst/>
            </a:prstGeom>
            <a:gradFill>
              <a:gsLst>
                <a:gs pos="0">
                  <a:srgbClr val="1B849F"/>
                </a:gs>
                <a:gs pos="31000">
                  <a:srgbClr val="0E4250"/>
                </a:gs>
                <a:gs pos="52000">
                  <a:srgbClr val="072128"/>
                </a:gs>
                <a:gs pos="100000">
                  <a:srgbClr val="000000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64925" lIns="64925" spcFirstLastPara="1" rIns="64925" wrap="square" tIns="649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94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28" name="Google Shape;128;p17"/>
            <p:cNvSpPr txBox="1"/>
            <p:nvPr/>
          </p:nvSpPr>
          <p:spPr>
            <a:xfrm>
              <a:off x="3162300" y="2843850"/>
              <a:ext cx="2819400" cy="98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64925" lIns="64925" spcFirstLastPara="1" rIns="64925" wrap="square" tIns="64925">
              <a:normAutofit fontScale="77500" lnSpcReduction="20000"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42">
                  <a:solidFill>
                    <a:srgbClr val="FFFFFF"/>
                  </a:solidFill>
                  <a:latin typeface="Work Sans Medium"/>
                  <a:ea typeface="Work Sans Medium"/>
                  <a:cs typeface="Work Sans Medium"/>
                  <a:sym typeface="Work Sans Medium"/>
                </a:rPr>
                <a:t>Masters </a:t>
              </a:r>
              <a:endParaRPr sz="1342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68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Work Sans Medium"/>
                  <a:ea typeface="Work Sans Medium"/>
                  <a:cs typeface="Work Sans Medium"/>
                  <a:sym typeface="Work Sans Medium"/>
                </a:rPr>
                <a:t>Those holding a master’s degree also earn significant salaries. Demonstrating a strong return on educational investment in the tech industry</a:t>
              </a:r>
              <a:endParaRPr sz="8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8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81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29" name="Google Shape;129;p17"/>
            <p:cNvSpPr txBox="1"/>
            <p:nvPr/>
          </p:nvSpPr>
          <p:spPr>
            <a:xfrm>
              <a:off x="3162300" y="1314450"/>
              <a:ext cx="2819400" cy="15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4925" lIns="64925" spcFirstLastPara="1" rIns="0" wrap="square" tIns="64925">
              <a:normAutofit fontScale="55000"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605"/>
                <a:buFont typeface="Arial"/>
                <a:buNone/>
              </a:pPr>
              <a:r>
                <a:rPr lang="en" sz="7528">
                  <a:solidFill>
                    <a:schemeClr val="lt1"/>
                  </a:solidFill>
                  <a:latin typeface="Work Sans"/>
                  <a:ea typeface="Work Sans"/>
                  <a:cs typeface="Work Sans"/>
                  <a:sym typeface="Work Sans"/>
                </a:rPr>
                <a:t>$181,127</a:t>
              </a:r>
              <a:endParaRPr sz="7528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130" name="Google Shape;130;p17"/>
          <p:cNvGrpSpPr/>
          <p:nvPr/>
        </p:nvGrpSpPr>
        <p:grpSpPr>
          <a:xfrm>
            <a:off x="5004930" y="2263504"/>
            <a:ext cx="2296979" cy="2015703"/>
            <a:chOff x="6418583" y="808211"/>
            <a:chExt cx="3125992" cy="2743200"/>
          </a:xfrm>
        </p:grpSpPr>
        <p:sp>
          <p:nvSpPr>
            <p:cNvPr id="131" name="Google Shape;131;p17"/>
            <p:cNvSpPr/>
            <p:nvPr/>
          </p:nvSpPr>
          <p:spPr>
            <a:xfrm>
              <a:off x="6418583" y="808211"/>
              <a:ext cx="3048000" cy="2743200"/>
            </a:xfrm>
            <a:prstGeom prst="rect">
              <a:avLst/>
            </a:prstGeom>
            <a:gradFill>
              <a:gsLst>
                <a:gs pos="0">
                  <a:srgbClr val="1B849F"/>
                </a:gs>
                <a:gs pos="31000">
                  <a:srgbClr val="0E4250"/>
                </a:gs>
                <a:gs pos="52000">
                  <a:srgbClr val="072128"/>
                </a:gs>
                <a:gs pos="100000">
                  <a:srgbClr val="000000"/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67175" lIns="67175" spcFirstLastPara="1" rIns="67175" wrap="square" tIns="671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28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32" name="Google Shape;132;p17"/>
            <p:cNvSpPr txBox="1"/>
            <p:nvPr/>
          </p:nvSpPr>
          <p:spPr>
            <a:xfrm>
              <a:off x="6725175" y="2215251"/>
              <a:ext cx="2819400" cy="104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67175" lIns="67175" spcFirstLastPara="1" rIns="67175" wrap="square" tIns="67175">
              <a:normAutofit lnSpcReduction="10000"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Work Sans Medium"/>
                  <a:ea typeface="Work Sans Medium"/>
                  <a:cs typeface="Work Sans Medium"/>
                  <a:sym typeface="Work Sans Medium"/>
                </a:rPr>
                <a:t>Bachelors</a:t>
              </a:r>
              <a:endParaRPr sz="10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8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8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rPr>
                <a:t>While lower than their graduate counterparts, still reflects a </a:t>
              </a:r>
              <a:r>
                <a:rPr lang="en" sz="808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rPr>
                <a:t>competitive</a:t>
              </a:r>
              <a:r>
                <a:rPr lang="en" sz="808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rPr>
                <a:t> wage within the </a:t>
              </a:r>
              <a:r>
                <a:rPr lang="en" sz="808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rPr>
                <a:t>industry</a:t>
              </a:r>
              <a:r>
                <a:rPr lang="en" sz="808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rPr>
                <a:t> </a:t>
              </a:r>
              <a:endParaRPr sz="808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33" name="Google Shape;133;p17"/>
            <p:cNvSpPr txBox="1"/>
            <p:nvPr/>
          </p:nvSpPr>
          <p:spPr>
            <a:xfrm>
              <a:off x="6571870" y="941193"/>
              <a:ext cx="2819400" cy="15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7175" lIns="67175" spcFirstLastPara="1" rIns="0" wrap="square" tIns="67175">
              <a:normAutofit fontScale="47500"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789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rPr>
                <a:t>$159,743</a:t>
              </a:r>
              <a:endParaRPr sz="7789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>
            <p:ph idx="1" type="body"/>
          </p:nvPr>
        </p:nvSpPr>
        <p:spPr>
          <a:xfrm>
            <a:off x="65100" y="59375"/>
            <a:ext cx="37359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Boston: Leading The Park </a:t>
            </a:r>
            <a:endParaRPr/>
          </a:p>
        </p:txBody>
      </p:sp>
      <p:sp>
        <p:nvSpPr>
          <p:cNvPr id="139" name="Google Shape;139;p18"/>
          <p:cNvSpPr txBox="1"/>
          <p:nvPr>
            <p:ph idx="2" type="body"/>
          </p:nvPr>
        </p:nvSpPr>
        <p:spPr>
          <a:xfrm>
            <a:off x="4013850" y="59375"/>
            <a:ext cx="3990300" cy="4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San </a:t>
            </a:r>
            <a:r>
              <a:rPr lang="en"/>
              <a:t>Francisco</a:t>
            </a:r>
            <a:r>
              <a:rPr lang="en"/>
              <a:t>: The Contender </a:t>
            </a:r>
            <a:endParaRPr/>
          </a:p>
        </p:txBody>
      </p:sp>
      <p:pic>
        <p:nvPicPr>
          <p:cNvPr id="140" name="Google Shape;140;p18" title="ChatGPT Image Aug 25, 2025, 12_53_05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0" y="643575"/>
            <a:ext cx="3735775" cy="438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 title="ChatGPT Image Aug 25, 2025, 12_59_18 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3275" y="624275"/>
            <a:ext cx="4050701" cy="436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2598125" y="250188"/>
            <a:ext cx="55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 and Next Steps</a:t>
            </a:r>
            <a:endParaRPr/>
          </a:p>
        </p:txBody>
      </p:sp>
      <p:sp>
        <p:nvSpPr>
          <p:cNvPr id="147" name="Google Shape;147;p19"/>
          <p:cNvSpPr txBox="1"/>
          <p:nvPr>
            <p:ph idx="1" type="body"/>
          </p:nvPr>
        </p:nvSpPr>
        <p:spPr>
          <a:xfrm>
            <a:off x="2184700" y="1388100"/>
            <a:ext cx="6647700" cy="29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83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148" name="Google Shape;148;p19"/>
          <p:cNvGrpSpPr/>
          <p:nvPr/>
        </p:nvGrpSpPr>
        <p:grpSpPr>
          <a:xfrm>
            <a:off x="1817911" y="1021279"/>
            <a:ext cx="7517331" cy="3323811"/>
            <a:chOff x="1328700" y="1137850"/>
            <a:chExt cx="6486609" cy="2867827"/>
          </a:xfrm>
        </p:grpSpPr>
        <p:sp>
          <p:nvSpPr>
            <p:cNvPr id="149" name="Google Shape;149;p19"/>
            <p:cNvSpPr txBox="1"/>
            <p:nvPr/>
          </p:nvSpPr>
          <p:spPr>
            <a:xfrm>
              <a:off x="4248909" y="1137858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950" lIns="105950" spcFirstLastPara="1" rIns="105950" wrap="square" tIns="158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90">
                  <a:solidFill>
                    <a:srgbClr val="631212"/>
                  </a:solidFill>
                  <a:latin typeface="DM Sans"/>
                  <a:ea typeface="DM Sans"/>
                  <a:cs typeface="DM Sans"/>
                  <a:sym typeface="DM Sans"/>
                </a:rPr>
                <a:t>Enhancing data collection with additional variables</a:t>
              </a:r>
              <a:endParaRPr sz="139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0" name="Google Shape;150;p19"/>
            <p:cNvSpPr txBox="1"/>
            <p:nvPr/>
          </p:nvSpPr>
          <p:spPr>
            <a:xfrm>
              <a:off x="4248909" y="2284904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950" lIns="105950" spcFirstLastPara="1" rIns="105950" wrap="square" tIns="158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90">
                  <a:solidFill>
                    <a:srgbClr val="631212"/>
                  </a:solidFill>
                  <a:latin typeface="DM Sans"/>
                  <a:ea typeface="DM Sans"/>
                  <a:cs typeface="DM Sans"/>
                  <a:sym typeface="DM Sans"/>
                </a:rPr>
                <a:t>Developing concrete policy </a:t>
              </a:r>
              <a:r>
                <a:rPr lang="en" sz="1390">
                  <a:solidFill>
                    <a:srgbClr val="631212"/>
                  </a:solidFill>
                  <a:latin typeface="DM Sans"/>
                  <a:ea typeface="DM Sans"/>
                  <a:cs typeface="DM Sans"/>
                  <a:sym typeface="DM Sans"/>
                </a:rPr>
                <a:t>recommendation</a:t>
              </a:r>
              <a:endParaRPr sz="139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1" name="Google Shape;151;p19"/>
            <p:cNvSpPr txBox="1"/>
            <p:nvPr/>
          </p:nvSpPr>
          <p:spPr>
            <a:xfrm>
              <a:off x="4248909" y="1711369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950" lIns="105950" spcFirstLastPara="1" rIns="105950" wrap="square" tIns="158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90">
                  <a:solidFill>
                    <a:srgbClr val="631212"/>
                  </a:solidFill>
                  <a:latin typeface="DM Sans"/>
                  <a:ea typeface="DM Sans"/>
                  <a:cs typeface="DM Sans"/>
                  <a:sym typeface="DM Sans"/>
                </a:rPr>
                <a:t>Expanding </a:t>
              </a:r>
              <a:r>
                <a:rPr lang="en" sz="1390">
                  <a:solidFill>
                    <a:srgbClr val="631212"/>
                  </a:solidFill>
                  <a:latin typeface="DM Sans"/>
                  <a:ea typeface="DM Sans"/>
                  <a:cs typeface="DM Sans"/>
                  <a:sym typeface="DM Sans"/>
                </a:rPr>
                <a:t>the methodological approach</a:t>
              </a:r>
              <a:endParaRPr sz="139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2" name="Google Shape;152;p19"/>
            <p:cNvSpPr txBox="1"/>
            <p:nvPr/>
          </p:nvSpPr>
          <p:spPr>
            <a:xfrm>
              <a:off x="4248909" y="2858473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950" lIns="105950" spcFirstLastPara="1" rIns="105950" wrap="square" tIns="158950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90">
                  <a:solidFill>
                    <a:srgbClr val="631212"/>
                  </a:solidFill>
                  <a:latin typeface="DM Sans"/>
                  <a:ea typeface="DM Sans"/>
                  <a:cs typeface="DM Sans"/>
                  <a:sym typeface="DM Sans"/>
                </a:rPr>
                <a:t>Engaging with Industry Stakeholders </a:t>
              </a:r>
              <a:endParaRPr sz="139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153" name="Google Shape;153;p19"/>
            <p:cNvSpPr txBox="1"/>
            <p:nvPr/>
          </p:nvSpPr>
          <p:spPr>
            <a:xfrm>
              <a:off x="4248909" y="3432066"/>
              <a:ext cx="3566400" cy="57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8950" lIns="105950" spcFirstLastPara="1" rIns="105950" wrap="square" tIns="158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90">
                  <a:solidFill>
                    <a:srgbClr val="631212"/>
                  </a:solidFill>
                  <a:latin typeface="DM Sans"/>
                  <a:ea typeface="DM Sans"/>
                  <a:cs typeface="DM Sans"/>
                  <a:sym typeface="DM Sans"/>
                </a:rPr>
                <a:t>Extending the research to address identified gaps</a:t>
              </a:r>
              <a:endParaRPr sz="1390">
                <a:solidFill>
                  <a:srgbClr val="63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cxnSp>
          <p:nvCxnSpPr>
            <p:cNvPr id="154" name="Google Shape;154;p19"/>
            <p:cNvCxnSpPr/>
            <p:nvPr/>
          </p:nvCxnSpPr>
          <p:spPr>
            <a:xfrm rot="10800000">
              <a:off x="3906000" y="1711425"/>
              <a:ext cx="3909300" cy="0"/>
            </a:xfrm>
            <a:prstGeom prst="straightConnector1">
              <a:avLst/>
            </a:prstGeom>
            <a:noFill/>
            <a:ln cap="flat" cmpd="sng" w="22100">
              <a:solidFill>
                <a:srgbClr val="FFA38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" name="Google Shape;155;p19"/>
            <p:cNvCxnSpPr/>
            <p:nvPr/>
          </p:nvCxnSpPr>
          <p:spPr>
            <a:xfrm rot="10800000">
              <a:off x="3906000" y="2284951"/>
              <a:ext cx="3909300" cy="0"/>
            </a:xfrm>
            <a:prstGeom prst="straightConnector1">
              <a:avLst/>
            </a:prstGeom>
            <a:noFill/>
            <a:ln cap="flat" cmpd="sng" w="22100">
              <a:solidFill>
                <a:srgbClr val="FFA38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6" name="Google Shape;156;p19"/>
            <p:cNvCxnSpPr/>
            <p:nvPr/>
          </p:nvCxnSpPr>
          <p:spPr>
            <a:xfrm rot="10800000">
              <a:off x="3906000" y="2858477"/>
              <a:ext cx="3909300" cy="0"/>
            </a:xfrm>
            <a:prstGeom prst="straightConnector1">
              <a:avLst/>
            </a:prstGeom>
            <a:noFill/>
            <a:ln cap="flat" cmpd="sng" w="22100">
              <a:solidFill>
                <a:srgbClr val="FFA38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" name="Google Shape;157;p19"/>
            <p:cNvCxnSpPr/>
            <p:nvPr/>
          </p:nvCxnSpPr>
          <p:spPr>
            <a:xfrm rot="10800000">
              <a:off x="3906000" y="3432075"/>
              <a:ext cx="3909300" cy="0"/>
            </a:xfrm>
            <a:prstGeom prst="straightConnector1">
              <a:avLst/>
            </a:prstGeom>
            <a:noFill/>
            <a:ln cap="flat" cmpd="sng" w="22100">
              <a:solidFill>
                <a:srgbClr val="FFA38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" name="Google Shape;158;p19"/>
            <p:cNvCxnSpPr/>
            <p:nvPr/>
          </p:nvCxnSpPr>
          <p:spPr>
            <a:xfrm rot="10800000">
              <a:off x="1328700" y="1137850"/>
              <a:ext cx="6486600" cy="0"/>
            </a:xfrm>
            <a:prstGeom prst="straightConnector1">
              <a:avLst/>
            </a:prstGeom>
            <a:noFill/>
            <a:ln cap="flat" cmpd="sng" w="22100">
              <a:solidFill>
                <a:srgbClr val="FFA38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9" name="Google Shape;159;p19"/>
            <p:cNvSpPr txBox="1"/>
            <p:nvPr/>
          </p:nvSpPr>
          <p:spPr>
            <a:xfrm>
              <a:off x="3905944" y="1310318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38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01.</a:t>
              </a:r>
              <a:endParaRPr sz="1738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sp>
          <p:nvSpPr>
            <p:cNvPr id="160" name="Google Shape;160;p19"/>
            <p:cNvSpPr txBox="1"/>
            <p:nvPr/>
          </p:nvSpPr>
          <p:spPr>
            <a:xfrm>
              <a:off x="3905944" y="1883841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38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02.</a:t>
              </a:r>
              <a:endParaRPr sz="1738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sp>
          <p:nvSpPr>
            <p:cNvPr id="161" name="Google Shape;161;p19"/>
            <p:cNvSpPr txBox="1"/>
            <p:nvPr/>
          </p:nvSpPr>
          <p:spPr>
            <a:xfrm>
              <a:off x="3905944" y="2457387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38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03.</a:t>
              </a:r>
              <a:endParaRPr sz="1738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sp>
          <p:nvSpPr>
            <p:cNvPr id="162" name="Google Shape;162;p19"/>
            <p:cNvSpPr txBox="1"/>
            <p:nvPr/>
          </p:nvSpPr>
          <p:spPr>
            <a:xfrm>
              <a:off x="3905944" y="3030945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38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04.</a:t>
              </a:r>
              <a:endParaRPr sz="1738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sp>
          <p:nvSpPr>
            <p:cNvPr id="163" name="Google Shape;163;p19"/>
            <p:cNvSpPr txBox="1"/>
            <p:nvPr/>
          </p:nvSpPr>
          <p:spPr>
            <a:xfrm>
              <a:off x="3905944" y="3604468"/>
              <a:ext cx="3429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38">
                  <a:solidFill>
                    <a:srgbClr val="631212"/>
                  </a:solidFill>
                  <a:latin typeface="Chakra Petch SemiBold"/>
                  <a:ea typeface="Chakra Petch SemiBold"/>
                  <a:cs typeface="Chakra Petch SemiBold"/>
                  <a:sym typeface="Chakra Petch SemiBold"/>
                </a:rPr>
                <a:t>05.</a:t>
              </a:r>
              <a:endParaRPr sz="1738">
                <a:solidFill>
                  <a:srgbClr val="63121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endParaRPr>
            </a:p>
          </p:txBody>
        </p:sp>
        <p:pic>
          <p:nvPicPr>
            <p:cNvPr id="164" name="Google Shape;164;p19" title="headway-5QgIuuBxKwM-unsplash.jpg"/>
            <p:cNvPicPr preferRelativeResize="0"/>
            <p:nvPr/>
          </p:nvPicPr>
          <p:blipFill rotWithShape="1">
            <a:blip r:embed="rId3">
              <a:alphaModFix/>
            </a:blip>
            <a:srcRect b="0" l="19744" r="19744" t="0"/>
            <a:stretch/>
          </p:blipFill>
          <p:spPr>
            <a:xfrm>
              <a:off x="1328775" y="1269650"/>
              <a:ext cx="2484250" cy="273602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65" name="Google Shape;165;p19"/>
            <p:cNvCxnSpPr/>
            <p:nvPr/>
          </p:nvCxnSpPr>
          <p:spPr>
            <a:xfrm rot="10800000">
              <a:off x="3906000" y="4005675"/>
              <a:ext cx="3909300" cy="0"/>
            </a:xfrm>
            <a:prstGeom prst="straightConnector1">
              <a:avLst/>
            </a:prstGeom>
            <a:noFill/>
            <a:ln cap="flat" cmpd="sng" w="22100">
              <a:solidFill>
                <a:srgbClr val="FFA38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>
            <p:ph type="title"/>
          </p:nvPr>
        </p:nvSpPr>
        <p:spPr>
          <a:xfrm>
            <a:off x="525450" y="152850"/>
            <a:ext cx="6691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Dashboard </a:t>
            </a:r>
            <a:endParaRPr/>
          </a:p>
        </p:txBody>
      </p:sp>
      <p:sp>
        <p:nvSpPr>
          <p:cNvPr id="171" name="Google Shape;171;p20"/>
          <p:cNvSpPr txBox="1"/>
          <p:nvPr>
            <p:ph idx="2" type="body"/>
          </p:nvPr>
        </p:nvSpPr>
        <p:spPr>
          <a:xfrm>
            <a:off x="1389400" y="4263250"/>
            <a:ext cx="6879600" cy="6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Link: https://lookerstudio.google.com/reporting/f257487a-f01d-49b7-945c-48858306a50b</a:t>
            </a:r>
            <a:endParaRPr/>
          </a:p>
        </p:txBody>
      </p:sp>
      <p:sp>
        <p:nvSpPr>
          <p:cNvPr id="172" name="Google Shape;172;p20"/>
          <p:cNvSpPr txBox="1"/>
          <p:nvPr/>
        </p:nvSpPr>
        <p:spPr>
          <a:xfrm>
            <a:off x="6685800" y="2339450"/>
            <a:ext cx="248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1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3" name="Google Shape;173;p20" title="Screen Shot 2025-08-25 at 1.16.40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550" y="877950"/>
            <a:ext cx="5983177" cy="323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/>
        </p:nvSpPr>
        <p:spPr>
          <a:xfrm>
            <a:off x="556400" y="1288150"/>
            <a:ext cx="33711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Thank You!</a:t>
            </a:r>
            <a:endParaRPr b="1" sz="6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9" name="Google Shape;17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400" y="4154575"/>
            <a:ext cx="2699350" cy="73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ET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